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868" r:id="rId3"/>
    <p:sldId id="854" r:id="rId4"/>
    <p:sldId id="856" r:id="rId5"/>
    <p:sldId id="857" r:id="rId6"/>
    <p:sldId id="838" r:id="rId7"/>
    <p:sldId id="880" r:id="rId8"/>
    <p:sldId id="839" r:id="rId9"/>
    <p:sldId id="885" r:id="rId10"/>
    <p:sldId id="878" r:id="rId11"/>
    <p:sldId id="879" r:id="rId12"/>
    <p:sldId id="881" r:id="rId13"/>
    <p:sldId id="882" r:id="rId14"/>
    <p:sldId id="886" r:id="rId15"/>
    <p:sldId id="887" r:id="rId16"/>
    <p:sldId id="840" r:id="rId17"/>
    <p:sldId id="883" r:id="rId18"/>
    <p:sldId id="841" r:id="rId19"/>
    <p:sldId id="884" r:id="rId20"/>
    <p:sldId id="845" r:id="rId21"/>
    <p:sldId id="846" r:id="rId22"/>
    <p:sldId id="848" r:id="rId23"/>
    <p:sldId id="847" r:id="rId24"/>
    <p:sldId id="849" r:id="rId25"/>
    <p:sldId id="850" r:id="rId26"/>
    <p:sldId id="852" r:id="rId27"/>
    <p:sldId id="853" r:id="rId28"/>
    <p:sldId id="888" r:id="rId29"/>
    <p:sldId id="859" r:id="rId30"/>
    <p:sldId id="889" r:id="rId31"/>
    <p:sldId id="30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68"/>
            <p14:sldId id="854"/>
            <p14:sldId id="856"/>
            <p14:sldId id="857"/>
            <p14:sldId id="838"/>
            <p14:sldId id="880"/>
            <p14:sldId id="839"/>
            <p14:sldId id="885"/>
            <p14:sldId id="878"/>
            <p14:sldId id="879"/>
            <p14:sldId id="881"/>
            <p14:sldId id="882"/>
            <p14:sldId id="886"/>
            <p14:sldId id="887"/>
            <p14:sldId id="840"/>
            <p14:sldId id="883"/>
            <p14:sldId id="841"/>
            <p14:sldId id="884"/>
            <p14:sldId id="845"/>
            <p14:sldId id="846"/>
            <p14:sldId id="848"/>
            <p14:sldId id="847"/>
            <p14:sldId id="849"/>
            <p14:sldId id="850"/>
            <p14:sldId id="852"/>
            <p14:sldId id="853"/>
            <p14:sldId id="888"/>
            <p14:sldId id="859"/>
            <p14:sldId id="889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82388" autoAdjust="0"/>
  </p:normalViewPr>
  <p:slideViewPr>
    <p:cSldViewPr>
      <p:cViewPr varScale="1">
        <p:scale>
          <a:sx n="60" d="100"/>
          <a:sy n="60" d="100"/>
        </p:scale>
        <p:origin x="4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Occurrence in the</a:t>
            </a:r>
            <a:r>
              <a:rPr lang="en-US" baseline="0" dirty="0"/>
              <a:t> data</a:t>
            </a:r>
          </a:p>
          <a:p>
            <a:r>
              <a:rPr lang="en-US" baseline="0" dirty="0"/>
              <a:t>Useful because they weed out 1) rules that do not apply to large amounts of data, and 2) data that does not occur enough to be analyzed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3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Support = 2/11  = 0.182</a:t>
            </a:r>
          </a:p>
          <a:p>
            <a:r>
              <a:rPr lang="en-US" dirty="0"/>
              <a:t>Confidence = 2/6</a:t>
            </a:r>
            <a:r>
              <a:rPr lang="en-US" baseline="0" dirty="0"/>
              <a:t> = 0.333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5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A</a:t>
            </a:r>
            <a:r>
              <a:rPr lang="mr-IN" dirty="0"/>
              <a:t>) = 6/11 = 0.5</a:t>
            </a:r>
            <a:r>
              <a:rPr lang="en-US" dirty="0"/>
              <a:t>4</a:t>
            </a:r>
            <a:r>
              <a:rPr lang="mr-IN" dirty="0"/>
              <a:t>5</a:t>
            </a:r>
            <a:endParaRPr lang="en-US" dirty="0"/>
          </a:p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B</a:t>
            </a:r>
            <a:r>
              <a:rPr lang="mr-IN" dirty="0"/>
              <a:t>) = 7/11 = 0.6</a:t>
            </a:r>
            <a:r>
              <a:rPr lang="en-US" dirty="0"/>
              <a:t>36</a:t>
            </a:r>
          </a:p>
          <a:p>
            <a:r>
              <a:rPr lang="mr-IN" dirty="0" err="1"/>
              <a:t>P</a:t>
            </a:r>
            <a:r>
              <a:rPr lang="mr-IN" dirty="0"/>
              <a:t>(A^B) = 2/11 = 0.18</a:t>
            </a:r>
            <a:r>
              <a:rPr lang="en-US" dirty="0"/>
              <a:t>2</a:t>
            </a:r>
          </a:p>
          <a:p>
            <a:r>
              <a:rPr lang="mr-IN" dirty="0" err="1"/>
              <a:t>Cosine</a:t>
            </a:r>
            <a:r>
              <a:rPr lang="mr-IN" dirty="0"/>
              <a:t> = 0.18</a:t>
            </a:r>
            <a:r>
              <a:rPr lang="en-US" dirty="0"/>
              <a:t>2</a:t>
            </a:r>
            <a:r>
              <a:rPr lang="mr-IN" dirty="0"/>
              <a:t>/ SQRT(0.5</a:t>
            </a:r>
            <a:r>
              <a:rPr lang="en-US" dirty="0"/>
              <a:t>4</a:t>
            </a:r>
            <a:r>
              <a:rPr lang="mr-IN" dirty="0"/>
              <a:t>5*0.6</a:t>
            </a:r>
            <a:r>
              <a:rPr lang="en-US" dirty="0"/>
              <a:t>36</a:t>
            </a:r>
            <a:r>
              <a:rPr lang="mr-IN" dirty="0"/>
              <a:t>)</a:t>
            </a:r>
            <a:endParaRPr lang="en-US" dirty="0"/>
          </a:p>
          <a:p>
            <a:r>
              <a:rPr lang="mr-IN" dirty="0" err="1"/>
              <a:t>Cosine</a:t>
            </a:r>
            <a:r>
              <a:rPr lang="mr-IN" dirty="0"/>
              <a:t> = 0.18</a:t>
            </a:r>
            <a:r>
              <a:rPr lang="en-US" dirty="0"/>
              <a:t>2</a:t>
            </a:r>
            <a:r>
              <a:rPr lang="mr-IN" dirty="0"/>
              <a:t>/0.5</a:t>
            </a:r>
            <a:r>
              <a:rPr lang="en-US" dirty="0"/>
              <a:t>8</a:t>
            </a:r>
            <a:r>
              <a:rPr lang="mr-IN" dirty="0"/>
              <a:t>9 = 0.30</a:t>
            </a:r>
            <a:r>
              <a:rPr lang="en-US" dirty="0"/>
              <a:t>9</a:t>
            </a:r>
            <a:r>
              <a:rPr lang="mr-IN" dirty="0"/>
              <a:t> </a:t>
            </a:r>
            <a:r>
              <a:rPr lang="en-US" dirty="0"/>
              <a:t>=</a:t>
            </a:r>
            <a:r>
              <a:rPr lang="mr-IN" dirty="0"/>
              <a:t> </a:t>
            </a:r>
            <a:r>
              <a:rPr lang="mr-IN" dirty="0" err="1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21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/>
              <a:t>Confidence</a:t>
            </a:r>
            <a:r>
              <a:rPr lang="mr-IN" dirty="0"/>
              <a:t> (</a:t>
            </a:r>
            <a:r>
              <a:rPr lang="mr-IN" dirty="0" err="1"/>
              <a:t>A</a:t>
            </a:r>
            <a:r>
              <a:rPr lang="mr-IN" dirty="0"/>
              <a:t>-&gt;</a:t>
            </a:r>
            <a:r>
              <a:rPr lang="mr-IN" dirty="0" err="1"/>
              <a:t>B</a:t>
            </a:r>
            <a:r>
              <a:rPr lang="mr-IN" dirty="0"/>
              <a:t>) = 2/6 = 0.33</a:t>
            </a:r>
            <a:r>
              <a:rPr lang="en-US" dirty="0"/>
              <a:t>3</a:t>
            </a:r>
          </a:p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B</a:t>
            </a:r>
            <a:r>
              <a:rPr lang="mr-IN" dirty="0"/>
              <a:t>) = 7/11 = 0.6</a:t>
            </a:r>
            <a:r>
              <a:rPr lang="en-US" dirty="0"/>
              <a:t>36</a:t>
            </a:r>
          </a:p>
          <a:p>
            <a:endParaRPr lang="en-US" dirty="0"/>
          </a:p>
          <a:p>
            <a:r>
              <a:rPr lang="mr-IN" dirty="0" err="1"/>
              <a:t>Lift</a:t>
            </a:r>
            <a:r>
              <a:rPr lang="mr-IN" dirty="0"/>
              <a:t> = 0.333/0.636 = 0.52</a:t>
            </a:r>
            <a:r>
              <a:rPr lang="en-US" dirty="0"/>
              <a:t>4</a:t>
            </a:r>
            <a:r>
              <a:rPr lang="mr-IN" dirty="0"/>
              <a:t> </a:t>
            </a:r>
            <a:r>
              <a:rPr lang="en-US" dirty="0"/>
              <a:t>=</a:t>
            </a:r>
            <a:r>
              <a:rPr lang="mr-IN" dirty="0"/>
              <a:t>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2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A</a:t>
            </a:r>
            <a:r>
              <a:rPr lang="mr-IN" dirty="0"/>
              <a:t>) = 6/11 = 0.5</a:t>
            </a:r>
            <a:r>
              <a:rPr lang="en-US" dirty="0"/>
              <a:t>4</a:t>
            </a:r>
            <a:r>
              <a:rPr lang="mr-IN" dirty="0"/>
              <a:t>5</a:t>
            </a:r>
            <a:endParaRPr lang="en-US" dirty="0"/>
          </a:p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B</a:t>
            </a:r>
            <a:r>
              <a:rPr lang="mr-IN" dirty="0"/>
              <a:t>) = 7/11 = 0.6</a:t>
            </a:r>
            <a:r>
              <a:rPr lang="en-US" dirty="0"/>
              <a:t>36</a:t>
            </a:r>
          </a:p>
          <a:p>
            <a:r>
              <a:rPr lang="mr-IN" dirty="0" err="1"/>
              <a:t>P</a:t>
            </a:r>
            <a:r>
              <a:rPr lang="mr-IN" dirty="0"/>
              <a:t>(A^B) = 2/11 = 0.18</a:t>
            </a:r>
            <a:r>
              <a:rPr lang="en-US" dirty="0"/>
              <a:t>2</a:t>
            </a:r>
          </a:p>
          <a:p>
            <a:endParaRPr lang="en-US" dirty="0"/>
          </a:p>
          <a:p>
            <a:r>
              <a:rPr lang="en-US" dirty="0" err="1"/>
              <a:t>Jaccard</a:t>
            </a:r>
            <a:r>
              <a:rPr lang="en-US" baseline="0" dirty="0"/>
              <a:t> = 0.182/(0.545+0.636-0.182)</a:t>
            </a:r>
          </a:p>
          <a:p>
            <a:r>
              <a:rPr lang="en-US" baseline="0" dirty="0" err="1"/>
              <a:t>Jaccard</a:t>
            </a:r>
            <a:r>
              <a:rPr lang="en-US" baseline="0" dirty="0"/>
              <a:t> = 0.182/0.999 = 0.182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4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We argue in this paper that cosine and added value (or equivalently lift) are well suited to educational data, and that teachers can interpret their results easily.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We argue that interestingness should be checked with cosine first, and then with lift if cosine rates the rule as </a:t>
            </a:r>
            <a:r>
              <a:rPr lang="en-US" dirty="0" err="1"/>
              <a:t>noninteresting</a:t>
            </a:r>
            <a:r>
              <a:rPr lang="en-US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If both measures disagree, teachers should use the intuition behind the measures to decide whether or not to dismiss the association rule.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0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We argue in this paper that cosine and added value (or equivalently lift) are well suited to educational data, and that teachers can interpret their results easily.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We argue that interestingness should be checked with cosine first, and then with lift if cosine rates the rule as </a:t>
            </a:r>
            <a:r>
              <a:rPr lang="en-US" dirty="0" err="1"/>
              <a:t>noninteresting</a:t>
            </a:r>
            <a:r>
              <a:rPr lang="en-US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If both measures disagree, teachers should use the intuition behind the measures to decide whether or not to dismiss the association rule.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63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Lift and cosine are good indicators of interestingness. In addition, the Phi Coefficient, </a:t>
            </a:r>
            <a:r>
              <a:rPr lang="en-US" dirty="0" err="1"/>
              <a:t>Convinction</a:t>
            </a:r>
            <a:r>
              <a:rPr lang="en-US" dirty="0"/>
              <a:t>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2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Lift and cosine are good indicators of interestingness. In addition, the Phi Coefficient, </a:t>
            </a:r>
            <a:r>
              <a:rPr lang="en-US" dirty="0" err="1"/>
              <a:t>Convinction</a:t>
            </a:r>
            <a:r>
              <a:rPr lang="en-US" dirty="0"/>
              <a:t>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691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Cosine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co-occurrence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	P(A^B)	</a:t>
            </a:r>
          </a:p>
          <a:p>
            <a:pPr marL="0" indent="0">
              <a:buNone/>
            </a:pPr>
            <a:r>
              <a:rPr lang="en-US" dirty="0"/>
              <a:t>	  </a:t>
            </a:r>
            <a:r>
              <a:rPr lang="en-US" dirty="0" err="1"/>
              <a:t>sqrt</a:t>
            </a:r>
            <a:r>
              <a:rPr lang="en-US" dirty="0"/>
              <a:t>(P(A)*P(B))</a:t>
            </a:r>
          </a:p>
          <a:p>
            <a:r>
              <a:rPr lang="en-US" dirty="0"/>
              <a:t>Easy to interpret (numbers closer to 1 than 0 are better; over 0.65 is desirable)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8949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Cosine?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68330"/>
              </p:ext>
            </p:extLst>
          </p:nvPr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564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whether data points that have both A and B are more common than data points only containing B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    Confidence(A-&gt;B)	</a:t>
            </a:r>
          </a:p>
          <a:p>
            <a:pPr marL="0" indent="0">
              <a:buNone/>
            </a:pPr>
            <a:r>
              <a:rPr lang="en-US" dirty="0"/>
              <a:t>	                 P(B)</a:t>
            </a:r>
          </a:p>
          <a:p>
            <a:r>
              <a:rPr lang="en-US" dirty="0"/>
              <a:t>Easy to interpret (lift over 1 indicates stronger association)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1821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Lift?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778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Jaccard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whether data points that have both A and B are more common than data points only containing B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 	P(A^B)	</a:t>
            </a:r>
          </a:p>
          <a:p>
            <a:pPr marL="0" indent="0">
              <a:buNone/>
            </a:pPr>
            <a:r>
              <a:rPr lang="en-US" dirty="0"/>
              <a:t>	P(A)+P(B)-P(A^B)</a:t>
            </a:r>
          </a:p>
          <a:p>
            <a:r>
              <a:rPr lang="en-US" dirty="0"/>
              <a:t>Measures the relative degree to which having A and B together is more likely than having either A or B but not both </a:t>
            </a:r>
          </a:p>
        </p:txBody>
      </p:sp>
    </p:spTree>
    <p:extLst>
      <p:ext uri="{BB962C8B-B14F-4D97-AF65-F5344CB8AC3E}">
        <p14:creationId xmlns:p14="http://schemas.microsoft.com/office/powerpoint/2010/main" val="1213667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Jaccard?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388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</a:t>
            </a:r>
            <a:r>
              <a:rPr lang="en-US" dirty="0" err="1"/>
              <a:t>Merceron</a:t>
            </a:r>
            <a:r>
              <a:rPr lang="en-US" dirty="0"/>
              <a:t> &amp; </a:t>
            </a:r>
            <a:r>
              <a:rPr lang="en-US" dirty="0" err="1"/>
              <a:t>Yacef</a:t>
            </a:r>
            <a:r>
              <a:rPr lang="en-US" dirty="0"/>
              <a:t> argue?</a:t>
            </a:r>
          </a:p>
        </p:txBody>
      </p:sp>
    </p:spTree>
    <p:extLst>
      <p:ext uri="{BB962C8B-B14F-4D97-AF65-F5344CB8AC3E}">
        <p14:creationId xmlns:p14="http://schemas.microsoft.com/office/powerpoint/2010/main" val="208551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</a:t>
            </a:r>
            <a:r>
              <a:rPr lang="en-US" dirty="0" err="1"/>
              <a:t>Merceron</a:t>
            </a:r>
            <a:r>
              <a:rPr lang="en-US" dirty="0"/>
              <a:t> &amp; </a:t>
            </a:r>
            <a:r>
              <a:rPr lang="en-US" dirty="0" err="1"/>
              <a:t>Yacef</a:t>
            </a:r>
            <a:r>
              <a:rPr lang="en-US" dirty="0"/>
              <a:t> argue?</a:t>
            </a:r>
          </a:p>
          <a:p>
            <a:endParaRPr lang="en-US" dirty="0"/>
          </a:p>
          <a:p>
            <a:r>
              <a:rPr lang="en-US" dirty="0"/>
              <a:t>Cosine and lift are well suited to educational data, results can be easily interpreted</a:t>
            </a:r>
          </a:p>
          <a:p>
            <a:r>
              <a:rPr lang="en-US" dirty="0"/>
              <a:t>Cosine first. If non-interesting, then lift.</a:t>
            </a:r>
          </a:p>
          <a:p>
            <a:r>
              <a:rPr lang="en-US" dirty="0"/>
              <a:t>If measures disagree, teachers should use the intuition behind the measures to decide whether or not to dismiss the association rule.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68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Luna-</a:t>
            </a:r>
            <a:r>
              <a:rPr lang="en-US" dirty="0" err="1"/>
              <a:t>Bazaldua</a:t>
            </a:r>
            <a:r>
              <a:rPr lang="en-US" dirty="0"/>
              <a:t> and colleagues argue?</a:t>
            </a:r>
          </a:p>
        </p:txBody>
      </p:sp>
    </p:spTree>
    <p:extLst>
      <p:ext uri="{BB962C8B-B14F-4D97-AF65-F5344CB8AC3E}">
        <p14:creationId xmlns:p14="http://schemas.microsoft.com/office/powerpoint/2010/main" val="796133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Luna-</a:t>
            </a:r>
            <a:r>
              <a:rPr lang="en-US" dirty="0" err="1"/>
              <a:t>Bazaldua</a:t>
            </a:r>
            <a:r>
              <a:rPr lang="en-US" dirty="0"/>
              <a:t> and colleagues argue?</a:t>
            </a:r>
          </a:p>
          <a:p>
            <a:endParaRPr lang="en-US" dirty="0"/>
          </a:p>
          <a:p>
            <a:r>
              <a:rPr lang="en-US" dirty="0"/>
              <a:t>Interestingness as evaluated by experts</a:t>
            </a:r>
          </a:p>
          <a:p>
            <a:r>
              <a:rPr lang="en-US" dirty="0"/>
              <a:t>Lift and cosine are good indicators of interestingness.</a:t>
            </a:r>
          </a:p>
          <a:p>
            <a:r>
              <a:rPr lang="en-US" dirty="0"/>
              <a:t>In addition, the Phi Coefficient, Conviction,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8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BA4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</p:spTree>
    <p:extLst>
      <p:ext uri="{BB962C8B-B14F-4D97-AF65-F5344CB8AC3E}">
        <p14:creationId xmlns:p14="http://schemas.microsoft.com/office/powerpoint/2010/main" val="1930027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on </a:t>
            </a:r>
            <a:r>
              <a:rPr lang="en-US" dirty="0" err="1"/>
              <a:t>apriori</a:t>
            </a:r>
            <a:r>
              <a:rPr lang="en-US" dirty="0"/>
              <a:t> algorithm?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Volunteer please?</a:t>
            </a:r>
          </a:p>
        </p:txBody>
      </p:sp>
    </p:spTree>
    <p:extLst>
      <p:ext uri="{BB962C8B-B14F-4D97-AF65-F5344CB8AC3E}">
        <p14:creationId xmlns:p14="http://schemas.microsoft.com/office/powerpoint/2010/main" val="3876516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Someone pick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83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Generate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770148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Was the choice of support level appropriate?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1802610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Re-try with lower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2563993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Generate Rules From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2766894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33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254E-B986-4CC7-8D33-6C8E59FC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Sequence Mining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6462-36E8-4763-9592-A6665310B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differential sequence mining and regular sequential pattern mining?</a:t>
            </a:r>
          </a:p>
        </p:txBody>
      </p:sp>
    </p:spTree>
    <p:extLst>
      <p:ext uri="{BB962C8B-B14F-4D97-AF65-F5344CB8AC3E}">
        <p14:creationId xmlns:p14="http://schemas.microsoft.com/office/powerpoint/2010/main" val="3855735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in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might be some reasonable applications for Association Rule Mining, Sequential Pattern Mining, and Differential Sequence Mining in education?</a:t>
            </a:r>
          </a:p>
        </p:txBody>
      </p:sp>
    </p:spTree>
    <p:extLst>
      <p:ext uri="{BB962C8B-B14F-4D97-AF65-F5344CB8AC3E}">
        <p14:creationId xmlns:p14="http://schemas.microsoft.com/office/powerpoint/2010/main" val="152746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42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1000-0800-425D-AD1D-5BFE410D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there’s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247D-6498-4F96-803A-0A7C6CFC1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into groups of 3 and brainstorm on what ARM/SPM/DSM could be used for </a:t>
            </a:r>
            <a:r>
              <a:rPr lang="en-US"/>
              <a:t>in education</a:t>
            </a:r>
          </a:p>
        </p:txBody>
      </p:sp>
    </p:spTree>
    <p:extLst>
      <p:ext uri="{BB962C8B-B14F-4D97-AF65-F5344CB8AC3E}">
        <p14:creationId xmlns:p14="http://schemas.microsoft.com/office/powerpoint/2010/main" val="3221790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The Land of Inconsistent Terminology</a:t>
            </a:r>
          </a:p>
        </p:txBody>
      </p:sp>
      <p:pic>
        <p:nvPicPr>
          <p:cNvPr id="2050" name="Picture 2" descr="http://www.precisionnutrition.com/wordpress/wp-content/uploads/2010/06/homersimpson-in-chocolate-l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1333"/>
            <a:ext cx="4610100" cy="46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36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Try to automatically find simple if-then rules within the data set</a:t>
            </a:r>
          </a:p>
          <a:p>
            <a:endParaRPr lang="en-US" dirty="0"/>
          </a:p>
          <a:p>
            <a:r>
              <a:rPr lang="en-US" dirty="0"/>
              <a:t>Another method that can be applied when you don’t know what structure there is in your data</a:t>
            </a:r>
          </a:p>
          <a:p>
            <a:endParaRPr lang="en-US" dirty="0"/>
          </a:p>
          <a:p>
            <a:r>
              <a:rPr lang="en-US" dirty="0"/>
              <a:t>Unlike clustering, association rules are often obviously actionable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6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  <a:p>
            <a:r>
              <a:rPr lang="en-US" dirty="0"/>
              <a:t>Confidence</a:t>
            </a:r>
          </a:p>
          <a:p>
            <a:endParaRPr lang="en-US" dirty="0"/>
          </a:p>
          <a:p>
            <a:r>
              <a:rPr lang="en-US" dirty="0"/>
              <a:t>What do they mean?</a:t>
            </a:r>
          </a:p>
          <a:p>
            <a:r>
              <a:rPr lang="en-US" dirty="0"/>
              <a:t>Why are they useful?</a:t>
            </a:r>
          </a:p>
        </p:txBody>
      </p:sp>
    </p:spTree>
    <p:extLst>
      <p:ext uri="{BB962C8B-B14F-4D97-AF65-F5344CB8AC3E}">
        <p14:creationId xmlns:p14="http://schemas.microsoft.com/office/powerpoint/2010/main" val="247650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Support?</a:t>
            </a:r>
          </a:p>
          <a:p>
            <a:r>
              <a:rPr lang="en-US" dirty="0"/>
              <a:t>Confidence?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06180"/>
              </p:ext>
            </p:extLst>
          </p:nvPr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15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Interestingness</a:t>
            </a:r>
          </a:p>
          <a:p>
            <a:endParaRPr lang="en-US" dirty="0"/>
          </a:p>
          <a:p>
            <a:r>
              <a:rPr lang="en-US" dirty="0"/>
              <a:t>What are some interestingness metrics?</a:t>
            </a:r>
          </a:p>
          <a:p>
            <a:endParaRPr lang="en-US" dirty="0"/>
          </a:p>
          <a:p>
            <a:r>
              <a:rPr lang="en-US" dirty="0"/>
              <a:t>Why are they needed?</a:t>
            </a:r>
          </a:p>
        </p:txBody>
      </p:sp>
    </p:spTree>
    <p:extLst>
      <p:ext uri="{BB962C8B-B14F-4D97-AF65-F5344CB8AC3E}">
        <p14:creationId xmlns:p14="http://schemas.microsoft.com/office/powerpoint/2010/main" val="312132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interestingness needed?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to generate large numbers of trivial associations</a:t>
            </a:r>
          </a:p>
          <a:p>
            <a:pPr lvl="1"/>
            <a:r>
              <a:rPr lang="en-US" dirty="0"/>
              <a:t>Students who took a course took its prerequisites 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</a:p>
          <a:p>
            <a:pPr lvl="1"/>
            <a:r>
              <a:rPr lang="en-US" dirty="0"/>
              <a:t>Students who do poorly on the exams fail the course (El-</a:t>
            </a:r>
            <a:r>
              <a:rPr lang="en-US" dirty="0" err="1"/>
              <a:t>Halees</a:t>
            </a:r>
            <a:r>
              <a:rPr lang="en-US" dirty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80666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5964</TotalTime>
  <Words>988</Words>
  <Application>Microsoft Office PowerPoint</Application>
  <PresentationFormat>On-screen Show (4:3)</PresentationFormat>
  <Paragraphs>234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Mangal</vt:lpstr>
      <vt:lpstr>Office Theme</vt:lpstr>
      <vt:lpstr>Core Methods in  Educational Data Mining</vt:lpstr>
      <vt:lpstr>Assignment BA4</vt:lpstr>
      <vt:lpstr>Association Rule Mining</vt:lpstr>
      <vt:lpstr>Today’s Class</vt:lpstr>
      <vt:lpstr>Association Rule Mining</vt:lpstr>
      <vt:lpstr>Association Rule Metrics</vt:lpstr>
      <vt:lpstr>Exercise</vt:lpstr>
      <vt:lpstr>Association Rule Metrics</vt:lpstr>
      <vt:lpstr>Why is interestingness needed?</vt:lpstr>
      <vt:lpstr>Example: Cosine</vt:lpstr>
      <vt:lpstr>Exercise</vt:lpstr>
      <vt:lpstr>Example: Lift</vt:lpstr>
      <vt:lpstr>Exercise</vt:lpstr>
      <vt:lpstr>Example: Jaccard</vt:lpstr>
      <vt:lpstr>Exercise</vt:lpstr>
      <vt:lpstr>Association Rule Metrics</vt:lpstr>
      <vt:lpstr>Association Rule Metrics</vt:lpstr>
      <vt:lpstr>Association Rule Metrics</vt:lpstr>
      <vt:lpstr>Association Rule Metrics</vt:lpstr>
      <vt:lpstr>Any questions on apriori algorithm?</vt:lpstr>
      <vt:lpstr>Let’s do an example</vt:lpstr>
      <vt:lpstr>Someone pick</vt:lpstr>
      <vt:lpstr>Generate Frequent Itemset</vt:lpstr>
      <vt:lpstr>Was the choice of support level appropriate?</vt:lpstr>
      <vt:lpstr>Re-try with lower support</vt:lpstr>
      <vt:lpstr>Generate Rules From Frequent Itemset</vt:lpstr>
      <vt:lpstr>Questions? Comments?</vt:lpstr>
      <vt:lpstr>Differential Sequence Mining</vt:lpstr>
      <vt:lpstr>Rules in Education</vt:lpstr>
      <vt:lpstr>If there’s time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622</cp:revision>
  <dcterms:created xsi:type="dcterms:W3CDTF">2010-01-07T20:34:12Z</dcterms:created>
  <dcterms:modified xsi:type="dcterms:W3CDTF">2019-03-23T19:45:04Z</dcterms:modified>
</cp:coreProperties>
</file>